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70" r:id="rId11"/>
    <p:sldId id="27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73D107-8558-4C2E-B6A7-F3A989393309}" v="5" dt="2022-03-30T14:14:15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éatrice CHAPELAT" userId="7c1b581d70562d57" providerId="LiveId" clId="{7873D107-8558-4C2E-B6A7-F3A989393309}"/>
    <pc:docChg chg="custSel delSld modSld">
      <pc:chgData name="Béatrice CHAPELAT" userId="7c1b581d70562d57" providerId="LiveId" clId="{7873D107-8558-4C2E-B6A7-F3A989393309}" dt="2022-03-30T14:14:15.624" v="92" actId="1076"/>
      <pc:docMkLst>
        <pc:docMk/>
      </pc:docMkLst>
      <pc:sldChg chg="modSp mod">
        <pc:chgData name="Béatrice CHAPELAT" userId="7c1b581d70562d57" providerId="LiveId" clId="{7873D107-8558-4C2E-B6A7-F3A989393309}" dt="2022-03-30T14:14:15.624" v="92" actId="1076"/>
        <pc:sldMkLst>
          <pc:docMk/>
          <pc:sldMk cId="0" sldId="257"/>
        </pc:sldMkLst>
        <pc:spChg chg="mod">
          <ac:chgData name="Béatrice CHAPELAT" userId="7c1b581d70562d57" providerId="LiveId" clId="{7873D107-8558-4C2E-B6A7-F3A989393309}" dt="2022-03-30T14:13:53.771" v="88" actId="27636"/>
          <ac:spMkLst>
            <pc:docMk/>
            <pc:sldMk cId="0" sldId="257"/>
            <ac:spMk id="3074" creationId="{A3991101-37D7-4ADD-930F-CE15726D6146}"/>
          </ac:spMkLst>
        </pc:spChg>
        <pc:picChg chg="mod">
          <ac:chgData name="Béatrice CHAPELAT" userId="7c1b581d70562d57" providerId="LiveId" clId="{7873D107-8558-4C2E-B6A7-F3A989393309}" dt="2022-03-30T14:14:15.624" v="92" actId="1076"/>
          <ac:picMkLst>
            <pc:docMk/>
            <pc:sldMk cId="0" sldId="257"/>
            <ac:picMk id="3076" creationId="{AE395971-2862-4251-A8A5-A3A96AF03D99}"/>
          </ac:picMkLst>
        </pc:picChg>
        <pc:picChg chg="mod">
          <ac:chgData name="Béatrice CHAPELAT" userId="7c1b581d70562d57" providerId="LiveId" clId="{7873D107-8558-4C2E-B6A7-F3A989393309}" dt="2022-03-30T14:14:08.765" v="91" actId="1076"/>
          <ac:picMkLst>
            <pc:docMk/>
            <pc:sldMk cId="0" sldId="257"/>
            <ac:picMk id="3077" creationId="{0735A259-970E-4EC4-9495-6E2EB3B7C409}"/>
          </ac:picMkLst>
        </pc:picChg>
      </pc:sldChg>
      <pc:sldChg chg="del">
        <pc:chgData name="Béatrice CHAPELAT" userId="7c1b581d70562d57" providerId="LiveId" clId="{7873D107-8558-4C2E-B6A7-F3A989393309}" dt="2022-03-30T14:10:51.568" v="0" actId="47"/>
        <pc:sldMkLst>
          <pc:docMk/>
          <pc:sldMk cId="4006154844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BB405D-DF10-409D-AB5D-AA5368E3A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8903CD-8AE0-46AB-B895-8481F12BC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7DCBFE-4D5C-4EB8-A234-4E28D983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8188-AC98-4E5C-8464-DEA8EE8942F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2E8B5F-4D2F-4ABD-93E3-02848FB1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E2B4C-A67D-47FE-80C9-09B979AB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1023-A390-401D-AE1C-336AE8EE2A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74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F1D6E-4A48-4EDB-AA9C-66BC344D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CEB4C4-5D58-4881-8586-FB6F217F1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71895F-713A-4A2D-9513-73565FE01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8188-AC98-4E5C-8464-DEA8EE8942F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09AFC8-4CB0-4139-A38C-611E819F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06D3E9-49CB-4DE4-B1CD-4ED8456D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1023-A390-401D-AE1C-336AE8EE2A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91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6AF09F4-EB97-4795-BF43-D6615D6BE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972D4B-01C2-40C3-AA30-D33D60DC3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C73681-1B82-40E4-A93C-C4144424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8188-AC98-4E5C-8464-DEA8EE8942F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EEB823-38EC-42D8-97B3-41FBBFF6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A519FB-F31B-467E-846C-F3328DB9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1023-A390-401D-AE1C-336AE8EE2A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89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DEE85-7C05-486D-BF2B-E22A78471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1515A9-B59C-4251-97E1-F0980C2C3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7FE60A-B9DC-4DCB-8390-318B714D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8188-AC98-4E5C-8464-DEA8EE8942F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06CF04-A76F-45FB-AB0E-94BED42DC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C2B462-E1B0-45B5-8068-8C47F06E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1023-A390-401D-AE1C-336AE8EE2A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98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06D94-5798-4845-BC06-8F1196BF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5A83C4-504D-448B-BAF6-3B416524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585B7C-5133-45D5-9A88-749F28D4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8188-AC98-4E5C-8464-DEA8EE8942F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4B0266-B9B8-456B-B77F-7CE06F8B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09270C-B50B-4BE9-BF21-E7BC4291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1023-A390-401D-AE1C-336AE8EE2A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45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39005-60A0-45F2-83D4-FC43CD18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6E0B25-260D-46FD-8C9F-B52DAF7D2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94F72C-92A4-4BB7-A5BD-8876F0C41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165887-4F6D-4EB4-BE5C-56D21614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8188-AC98-4E5C-8464-DEA8EE8942F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553993-B04A-450A-AB98-15673CB87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D814D6-7EB1-4837-A3A3-60229B89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1023-A390-401D-AE1C-336AE8EE2A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89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96ED2-3352-4E2A-8B2F-FBE13CE5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86EB76-2A43-4BC9-974E-B94291950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64D90C-DBA2-4C0A-BBA4-D4D776B01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45A43C-E246-4BF5-ACA2-9D774A8FB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048844-9AF6-48B1-9118-F87C9D8F1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D0AD67A-21A2-43E7-8DA2-F6362F31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8188-AC98-4E5C-8464-DEA8EE8942F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AA6D15-95AA-4078-959B-AA43099FF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C285C2A-1732-4EE4-A3D1-4AD26637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1023-A390-401D-AE1C-336AE8EE2A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39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67DCF8-908F-4AF0-BDA9-61D6173E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ED0BEF-B88E-474E-8B54-71F317591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8188-AC98-4E5C-8464-DEA8EE8942F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38540F-3641-4282-8A3D-F711E81F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9C1D42-1D4F-4929-B0B0-C5E6CA2B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1023-A390-401D-AE1C-336AE8EE2A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87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08C199-52D2-4066-BF0F-3E23C5C16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8188-AC98-4E5C-8464-DEA8EE8942F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379BF2-8E77-4FB5-9D5B-EB285511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FD7CD5-833D-47D3-ACBD-CA9AC09B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1023-A390-401D-AE1C-336AE8EE2A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60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5718B9-C7B7-45A9-9182-67943F07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29FEF1-6F06-4BDB-A33A-E52DBF605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8E842F-C40A-440E-870F-921601BC9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A4DB8C-306A-4DB5-8F21-79B88194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8188-AC98-4E5C-8464-DEA8EE8942F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182CA8-8479-48F1-B6E3-91D0A5FB9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270AA2-111D-4FE2-BD63-7C3CB5A74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1023-A390-401D-AE1C-336AE8EE2A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95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F851F-6504-4D48-8C5B-DF0DEE3E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4C164DB-6F4A-4837-BB3A-4D4793C86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98FEEF-4745-4EB0-976A-344DDB411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B807C8-83A7-448F-A654-0DB0B8C81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8188-AC98-4E5C-8464-DEA8EE8942F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BA9A22-CDBA-44D6-814A-95AAFE70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2F29B6-D0FD-4871-8DCF-9D04E1FD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1023-A390-401D-AE1C-336AE8EE2A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70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C5D1490-1ED5-454F-994C-353220C5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BF6F58-8F68-4534-9B04-9571AB9A3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6EB2C5-B2C3-4267-8D09-2CB174C16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58188-AC98-4E5C-8464-DEA8EE8942F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2CDBF5-53DE-4F56-BA4F-E4C6D9620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0D08BA-3E3D-4A55-A9AF-26D551B46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D1023-A390-401D-AE1C-336AE8EE2A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56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itre 1">
            <a:extLst>
              <a:ext uri="{FF2B5EF4-FFF2-40B4-BE49-F238E27FC236}">
                <a16:creationId xmlns:a16="http://schemas.microsoft.com/office/drawing/2014/main" id="{A3991101-37D7-4ADD-930F-CE15726D6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82296"/>
            <a:ext cx="7091300" cy="1493165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fr-FR" alt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EVALUTEC – CREA 2M</a:t>
            </a:r>
            <a:br>
              <a:rPr lang="fr-FR" alt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rue de la Presse</a:t>
            </a:r>
            <a:br>
              <a:rPr lang="fr-FR" altLang="fr-FR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42000 Saint-Etienne </a:t>
            </a:r>
            <a:br>
              <a:rPr lang="fr-FR" altLang="fr-FR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altLang="fr-FR"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6822AA-C7D0-413B-9CCC-1A35D8CF5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1507" y="82296"/>
            <a:ext cx="3291839" cy="1575461"/>
          </a:xfrm>
        </p:spPr>
        <p:txBody>
          <a:bodyPr rtlCol="0" anchor="ctr">
            <a:normAutofit/>
          </a:bodyPr>
          <a:lstStyle/>
          <a:p>
            <a:pPr algn="l">
              <a:defRPr/>
            </a:pPr>
            <a:endParaRPr lang="fr-FR" sz="11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fr-FR" sz="11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fr-FR" sz="1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Médiation </a:t>
            </a:r>
          </a:p>
          <a:p>
            <a:pPr algn="l">
              <a:defRPr/>
            </a:pPr>
            <a:r>
              <a:rPr lang="fr-FR" sz="1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Conduite du changement </a:t>
            </a:r>
          </a:p>
          <a:p>
            <a:pPr algn="l">
              <a:defRPr/>
            </a:pPr>
            <a:r>
              <a:rPr lang="fr-FR" sz="1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Qualité de vie au travail</a:t>
            </a:r>
          </a:p>
          <a:p>
            <a:pPr algn="l">
              <a:defRPr/>
            </a:pPr>
            <a:endParaRPr lang="fr-FR" sz="1100" dirty="0">
              <a:solidFill>
                <a:srgbClr val="FFFFFF"/>
              </a:solidFill>
            </a:endParaRPr>
          </a:p>
          <a:p>
            <a:pPr algn="l">
              <a:defRPr/>
            </a:pPr>
            <a:endParaRPr lang="fr-FR" sz="1100" dirty="0">
              <a:solidFill>
                <a:srgbClr val="FFFFFF"/>
              </a:solidFill>
            </a:endParaRPr>
          </a:p>
          <a:p>
            <a:pPr algn="l">
              <a:defRPr/>
            </a:pPr>
            <a:endParaRPr lang="fr-FR" sz="1100" dirty="0">
              <a:solidFill>
                <a:srgbClr val="FFFFFF"/>
              </a:solidFill>
            </a:endParaRPr>
          </a:p>
        </p:txBody>
      </p:sp>
      <p:pic>
        <p:nvPicPr>
          <p:cNvPr id="3077" name="Image 4" descr="CNPM Chambre Nationale des Praticiens de la Médiation">
            <a:extLst>
              <a:ext uri="{FF2B5EF4-FFF2-40B4-BE49-F238E27FC236}">
                <a16:creationId xmlns:a16="http://schemas.microsoft.com/office/drawing/2014/main" id="{0735A259-970E-4EC4-9495-6E2EB3B7C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314" y="6088742"/>
            <a:ext cx="886799" cy="5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4" descr="Poignée De Main, L'Homme, Femme">
            <a:extLst>
              <a:ext uri="{FF2B5EF4-FFF2-40B4-BE49-F238E27FC236}">
                <a16:creationId xmlns:a16="http://schemas.microsoft.com/office/drawing/2014/main" id="{AE395971-2862-4251-A8A5-A3A96AF03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8782" y="1922768"/>
            <a:ext cx="5131087" cy="36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B7008F-183E-402D-ADA8-4E7F87539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fr-FR" sz="4000" b="1" kern="10" dirty="0">
                <a:solidFill>
                  <a:srgbClr val="FFFF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Intérêts de la médiati</a:t>
            </a:r>
            <a:r>
              <a:rPr lang="fr-FR" sz="4000" b="1" kern="10" dirty="0"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</a:t>
            </a:r>
            <a:br>
              <a:rPr lang="fr-FR" sz="4000" b="1" kern="10" dirty="0"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4000" b="1" kern="10" dirty="0"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pour l'entreprise</a:t>
            </a:r>
            <a:endParaRPr lang="fr-FR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337814-EF93-4AFB-AC38-CB8DF0678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572441" cy="5546047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fr-FR" altLang="fr-FR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Éviter des coûts directs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fr-FR" alt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Procédures (licenciement)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fr-FR" altLang="fr-FR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Éviter des coûts indirects : </a:t>
            </a:r>
            <a:r>
              <a:rPr lang="fr-FR" alt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absentéisme, mauvais climat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fr-FR" altLang="fr-FR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Inscrire la médiation comme étant un mode de gestion de ressources humaines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fr-FR" altLang="fr-FR" sz="2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fr-FR" altLang="fr-FR" sz="2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fr-FR" altLang="fr-FR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Améliorer la communication 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4" name="Image 7" descr="Groupe d’étudiants travaillant à la bibliothèque">
            <a:extLst>
              <a:ext uri="{FF2B5EF4-FFF2-40B4-BE49-F238E27FC236}">
                <a16:creationId xmlns:a16="http://schemas.microsoft.com/office/drawing/2014/main" id="{531960EA-38D2-40CD-BDF7-EA9B6992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248" y="2222235"/>
            <a:ext cx="2883030" cy="19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36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A588E7-9A9B-4F57-8586-E8534DED5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2176272"/>
            <a:ext cx="3201366" cy="1389888"/>
          </a:xfrm>
        </p:spPr>
        <p:txBody>
          <a:bodyPr anchor="b">
            <a:normAutofit/>
          </a:bodyPr>
          <a:lstStyle/>
          <a:p>
            <a:pPr algn="ctr"/>
            <a:r>
              <a:rPr lang="fr-FR" sz="4000" kern="10" dirty="0"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en entreprise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070F99-2850-442C-8A4C-65ACF6C1D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35" y="648071"/>
            <a:ext cx="3988281" cy="584150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fr-FR" altLang="fr-FR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Gestion des conflits internes ou externes</a:t>
            </a:r>
          </a:p>
          <a:p>
            <a:pPr marL="0" indent="0">
              <a:buNone/>
              <a:defRPr/>
            </a:pPr>
            <a:endParaRPr lang="fr-FR" altLang="fr-FR" sz="2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altLang="fr-FR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Accompagnement des managers</a:t>
            </a:r>
          </a:p>
          <a:p>
            <a:pPr marL="0" indent="0">
              <a:buNone/>
              <a:defRPr/>
            </a:pPr>
            <a:endParaRPr lang="fr-FR" altLang="fr-FR" sz="2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altLang="fr-FR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Management des équipes</a:t>
            </a:r>
          </a:p>
          <a:p>
            <a:pPr marL="0" indent="0">
              <a:buNone/>
              <a:defRPr/>
            </a:pPr>
            <a:endParaRPr lang="fr-FR" altLang="fr-FR" sz="2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altLang="fr-FR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Aide à la décision</a:t>
            </a:r>
          </a:p>
          <a:p>
            <a:pPr marL="0" indent="0">
              <a:buNone/>
              <a:defRPr/>
            </a:pPr>
            <a:endParaRPr lang="fr-FR" altLang="fr-FR" sz="2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altLang="fr-FR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Accompagnement du changement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Afin d’améliorer la performance et faciliter la gestion de projets</a:t>
            </a:r>
          </a:p>
          <a:p>
            <a:endParaRPr lang="fr-FR" sz="2000" dirty="0"/>
          </a:p>
        </p:txBody>
      </p:sp>
      <p:pic>
        <p:nvPicPr>
          <p:cNvPr id="7" name="Graphic 6" descr="Utilisateurs">
            <a:extLst>
              <a:ext uri="{FF2B5EF4-FFF2-40B4-BE49-F238E27FC236}">
                <a16:creationId xmlns:a16="http://schemas.microsoft.com/office/drawing/2014/main" id="{88B9B150-7DD6-4155-9B62-3FBBD81FB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0016" y="1627051"/>
            <a:ext cx="2826077" cy="28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6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F69893-6D56-4530-AD6F-E4AC3ABA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82" y="456345"/>
            <a:ext cx="3111690" cy="3556097"/>
          </a:xfrm>
        </p:spPr>
        <p:txBody>
          <a:bodyPr anchor="b">
            <a:normAutofit/>
          </a:bodyPr>
          <a:lstStyle/>
          <a:p>
            <a:pPr algn="ctr"/>
            <a:r>
              <a:rPr lang="fr-FR" altLang="fr-FR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Médiation en Entreprise</a:t>
            </a:r>
            <a:endParaRPr lang="fr-FR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ABE045-E81F-4FC5-B543-F8306CA30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006" y="511389"/>
            <a:ext cx="3779338" cy="5848468"/>
          </a:xfrm>
        </p:spPr>
        <p:txBody>
          <a:bodyPr anchor="ctr"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sz="20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problématiques qui peuvent générer 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r-FR" sz="20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fr-FR" sz="20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différends, des litiges </a:t>
            </a:r>
          </a:p>
          <a:p>
            <a:pPr marL="457200" lvl="1" indent="0" eaLnBrk="1" hangingPunct="1">
              <a:buNone/>
              <a:defRPr/>
            </a:pPr>
            <a:endParaRPr lang="fr-FR" sz="20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fr-FR" sz="20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conflits</a:t>
            </a:r>
          </a:p>
          <a:p>
            <a:pPr marL="457200" lvl="1" indent="0" eaLnBrk="1" hangingPunct="1">
              <a:buNone/>
              <a:defRPr/>
            </a:pPr>
            <a:endParaRPr lang="fr-FR" sz="20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fr-FR" sz="20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ou moins graves</a:t>
            </a:r>
          </a:p>
          <a:p>
            <a:endParaRPr lang="fr-FR" sz="2000" dirty="0"/>
          </a:p>
        </p:txBody>
      </p:sp>
      <p:pic>
        <p:nvPicPr>
          <p:cNvPr id="5" name="Image 4" descr="Abeille - Triste">
            <a:extLst>
              <a:ext uri="{FF2B5EF4-FFF2-40B4-BE49-F238E27FC236}">
                <a16:creationId xmlns:a16="http://schemas.microsoft.com/office/drawing/2014/main" id="{5ABF6B84-114B-442A-8996-3526F0900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r="-1" b="2568"/>
          <a:stretch/>
        </p:blipFill>
        <p:spPr bwMode="auto">
          <a:xfrm>
            <a:off x="8467344" y="511389"/>
            <a:ext cx="1659802" cy="14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Médiation images libres de droit, photos de Médiation | Depositphotos">
            <a:extLst>
              <a:ext uri="{FF2B5EF4-FFF2-40B4-BE49-F238E27FC236}">
                <a16:creationId xmlns:a16="http://schemas.microsoft.com/office/drawing/2014/main" id="{BD6A5E27-30A7-4106-A0EB-CD0971074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7039" y="3533380"/>
            <a:ext cx="1487878" cy="14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4" descr="Abeille - En colère">
            <a:extLst>
              <a:ext uri="{FF2B5EF4-FFF2-40B4-BE49-F238E27FC236}">
                <a16:creationId xmlns:a16="http://schemas.microsoft.com/office/drawing/2014/main" id="{BE087EAF-B11D-4CC1-8476-3171D9DA2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7" r="-1" b="-1"/>
          <a:stretch/>
        </p:blipFill>
        <p:spPr bwMode="auto">
          <a:xfrm>
            <a:off x="5416844" y="5021258"/>
            <a:ext cx="1651712" cy="147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33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D4A786-59A8-4185-8423-F0D708A56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fr-FR" sz="4000" b="1" kern="10" dirty="0"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3 composantes du conflit</a:t>
            </a:r>
            <a:endParaRPr lang="fr-FR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64ABB4-B4C4-4663-94D2-056A5766F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Juridique :</a:t>
            </a:r>
            <a:endParaRPr lang="fr-FR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ＭＳ Ｐゴシック" pitchFamily="-112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Eléments de type contractuel ou engageant la responsabilité civile, qu’il s’agisse d’un accord écrit ou non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Technique :</a:t>
            </a:r>
            <a:endParaRPr lang="fr-FR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ＭＳ Ｐゴシック" pitchFamily="-112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aspects pratiques, la réparation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Affectif :</a:t>
            </a:r>
            <a:endParaRPr lang="fr-FR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ＭＳ Ｐゴシック" pitchFamily="-112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 émotionnelle, typique d’une relation dégradée, entretenant le différend par delà l’éventuel règlement du litige dans ses aspects juridiques et techniques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5231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3622939-F65F-481A-87AC-0F5A8B013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fr-FR" sz="4000" b="1" kern="10" dirty="0"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résolution du conflit</a:t>
            </a:r>
            <a:endParaRPr lang="fr-FR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28C380-D009-4ED3-9F50-B1DB8C13D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2 possibilités 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r-FR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ＭＳ Ｐゴシック" pitchFamily="-112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sz="2000" b="1" dirty="0"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Par soi-même 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: rupture, vengeance, abandon, loi du plus fort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r-FR" sz="2000" dirty="0">
              <a:latin typeface="Times New Roman" panose="02020603050405020304" pitchFamily="18" charset="0"/>
              <a:ea typeface="ＭＳ Ｐゴシック" pitchFamily="-112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sz="2000" b="1" dirty="0"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Par l’intervention d’un tiers qui 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élabore et propose la solution aux parties : 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conciliation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élabore et impose la solution aux parties :arbitrage, jugement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accompagne l’élaboration de la solution par les parties : médiation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dirty="0"/>
          </a:p>
        </p:txBody>
      </p:sp>
      <p:pic>
        <p:nvPicPr>
          <p:cNvPr id="4098" name="Picture 2" descr="Formation Gestion des Conflits – DISTRICT DE FOOTBALL DE TARN-ET-GARONNE">
            <a:extLst>
              <a:ext uri="{FF2B5EF4-FFF2-40B4-BE49-F238E27FC236}">
                <a16:creationId xmlns:a16="http://schemas.microsoft.com/office/drawing/2014/main" id="{C72BCF19-C85B-4BB7-9F6E-D58A9F355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613" y="5182213"/>
            <a:ext cx="202311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3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A1DF624-85EE-4201-9BD1-69EC934A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2202024"/>
            <a:ext cx="3201366" cy="1427584"/>
          </a:xfrm>
        </p:spPr>
        <p:txBody>
          <a:bodyPr anchor="b">
            <a:normAutofit/>
          </a:bodyPr>
          <a:lstStyle/>
          <a:p>
            <a:pPr algn="ctr"/>
            <a:r>
              <a:rPr lang="fr-FR" altLang="fr-FR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MEDIATION</a:t>
            </a:r>
            <a:endParaRPr lang="fr-FR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FA2858-125A-42BA-AF48-7EDC84DC8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483281" cy="5546047"/>
          </a:xfrm>
        </p:spPr>
        <p:txBody>
          <a:bodyPr anchor="ctr">
            <a:normAutofit/>
          </a:bodyPr>
          <a:lstStyle/>
          <a:p>
            <a:r>
              <a:rPr lang="fr-FR" altLang="fr-FR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Une solution efficace et global</a:t>
            </a:r>
          </a:p>
          <a:p>
            <a:pPr marL="0" indent="0">
              <a:buNone/>
            </a:pPr>
            <a:endParaRPr lang="fr-FR" altLang="fr-FR" sz="2000" b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fr-FR" altLang="fr-FR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une discipline à part entière</a:t>
            </a:r>
          </a:p>
          <a:p>
            <a:pPr marL="0" indent="0">
              <a:buNone/>
            </a:pPr>
            <a:endParaRPr lang="fr-FR" altLang="fr-FR" sz="2000" b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fr-FR" altLang="fr-FR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Une démarche pacificatrice</a:t>
            </a:r>
          </a:p>
          <a:p>
            <a:pPr marL="0" indent="0">
              <a:buNone/>
            </a:pPr>
            <a:endParaRPr lang="fr-FR" altLang="fr-FR" sz="2000" b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fr-FR" altLang="fr-FR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Constructive </a:t>
            </a:r>
          </a:p>
          <a:p>
            <a:pPr marL="0" indent="0">
              <a:buNone/>
            </a:pPr>
            <a:endParaRPr lang="fr-FR" altLang="fr-FR" sz="2000" b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fr-FR" altLang="fr-FR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Respectueuse de la liberté de chacun</a:t>
            </a:r>
          </a:p>
          <a:p>
            <a:pPr marL="0" indent="0">
              <a:buNone/>
            </a:pPr>
            <a:endParaRPr lang="fr-FR" altLang="fr-FR" sz="2000" b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fr-FR" altLang="fr-FR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Qui reconnait les personnes</a:t>
            </a:r>
          </a:p>
          <a:p>
            <a:endParaRPr lang="fr-FR" sz="2000" dirty="0"/>
          </a:p>
        </p:txBody>
      </p:sp>
      <p:pic>
        <p:nvPicPr>
          <p:cNvPr id="4" name="Image 2" descr="Explosion de poudre bleue et jaune">
            <a:extLst>
              <a:ext uri="{FF2B5EF4-FFF2-40B4-BE49-F238E27FC236}">
                <a16:creationId xmlns:a16="http://schemas.microsoft.com/office/drawing/2014/main" id="{F164C231-8751-42CD-A985-DF8C3FC8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5004" y="2060947"/>
            <a:ext cx="3400274" cy="258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67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F1B0C3-0792-49B5-833D-DC95FBE7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2228174"/>
            <a:ext cx="3201366" cy="1472368"/>
          </a:xfrm>
        </p:spPr>
        <p:txBody>
          <a:bodyPr anchor="b">
            <a:normAutofit/>
          </a:bodyPr>
          <a:lstStyle/>
          <a:p>
            <a:pPr algn="ctr"/>
            <a:r>
              <a:rPr lang="fr-FR" sz="4000" b="1" kern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Objectifs de la médiation</a:t>
            </a:r>
            <a:endParaRPr lang="fr-FR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B7B621-FBA3-4F8A-AA80-1DA8044C9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Permettre aux personnes en conflit, </a:t>
            </a:r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endParaRPr lang="fr-FR" sz="1100" b="1" dirty="0">
              <a:latin typeface="Times New Roman" panose="02020603050405020304" pitchFamily="18" charset="0"/>
              <a:ea typeface="ＭＳ Ｐゴシック" pitchFamily="-112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grâce à l’intervention d’un médiateur, de</a:t>
            </a:r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endParaRPr lang="fr-FR" sz="1100" b="1" dirty="0">
              <a:latin typeface="Times New Roman" panose="02020603050405020304" pitchFamily="18" charset="0"/>
              <a:ea typeface="ＭＳ Ｐゴシック" pitchFamily="-112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(re)communiquer, recréer une relation </a:t>
            </a:r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endParaRPr lang="fr-FR" sz="1100" b="1" dirty="0">
              <a:latin typeface="Times New Roman" panose="02020603050405020304" pitchFamily="18" charset="0"/>
              <a:ea typeface="ＭＳ Ｐゴシック" pitchFamily="-112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pour qu’ensemble, librement , </a:t>
            </a:r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endParaRPr lang="fr-FR" sz="1100" b="1" dirty="0">
              <a:latin typeface="Times New Roman" panose="02020603050405020304" pitchFamily="18" charset="0"/>
              <a:ea typeface="ＭＳ Ｐゴシック" pitchFamily="-112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elles trouvent une solution</a:t>
            </a:r>
          </a:p>
          <a:p>
            <a:endParaRPr lang="fr-FR" sz="2000" dirty="0"/>
          </a:p>
        </p:txBody>
      </p:sp>
      <p:pic>
        <p:nvPicPr>
          <p:cNvPr id="2054" name="Picture 6" descr="Gens D&amp;amp;#39;affaires De La Poignée De Main 3d Illustration Stock - Illustration  du travail, contact: 43225850">
            <a:extLst>
              <a:ext uri="{FF2B5EF4-FFF2-40B4-BE49-F238E27FC236}">
                <a16:creationId xmlns:a16="http://schemas.microsoft.com/office/drawing/2014/main" id="{72F0FEC0-F701-431E-BE87-682B908ED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064" y="1443575"/>
            <a:ext cx="3025303" cy="304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eux Personnes Se Serrant La Main. Contrat D&amp;amp;#39;affaire | Vecteur Premium">
            <a:extLst>
              <a:ext uri="{FF2B5EF4-FFF2-40B4-BE49-F238E27FC236}">
                <a16:creationId xmlns:a16="http://schemas.microsoft.com/office/drawing/2014/main" id="{C33451BA-F2F0-457D-A93F-53A77C5DC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87" y="5145248"/>
            <a:ext cx="1494464" cy="14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43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98D7FE-6E9E-4E2F-9B0C-AE21B19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" y="2344786"/>
            <a:ext cx="3683110" cy="1084214"/>
          </a:xfrm>
        </p:spPr>
        <p:txBody>
          <a:bodyPr anchor="b">
            <a:noAutofit/>
          </a:bodyPr>
          <a:lstStyle/>
          <a:p>
            <a:pPr algn="ctr"/>
            <a:r>
              <a:rPr lang="fr-FR" sz="4000" kern="10" dirty="0"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médiation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88E722-9A04-47D0-B188-78F58F6D1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4" y="669363"/>
            <a:ext cx="5362208" cy="5534211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C’est : 	     Ecouter</a:t>
            </a:r>
            <a:br>
              <a:rPr lang="fr-FR" altLang="fr-FR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fr-FR" altLang="fr-FR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     Faire écouter</a:t>
            </a:r>
            <a:br>
              <a:rPr lang="fr-FR" altLang="fr-FR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fr-FR" altLang="fr-FR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     Reformuler</a:t>
            </a:r>
            <a:br>
              <a:rPr lang="fr-FR" altLang="fr-FR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fr-FR" altLang="fr-FR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     Anticiper</a:t>
            </a:r>
            <a:br>
              <a:rPr lang="fr-FR" altLang="fr-FR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fr-FR" altLang="fr-FR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     Respecter le point de vue de l'autre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fr-FR" alt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fr-FR" alt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fr-FR" alt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sz="2000" b="1" dirty="0"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	Ce n’est pas :      Juger</a:t>
            </a:r>
            <a:br>
              <a:rPr lang="fr-FR" sz="2000" b="1" dirty="0"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</a:br>
            <a:r>
              <a:rPr lang="fr-FR" sz="2000" b="1" dirty="0"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	     		Imposer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sz="2000" b="1" dirty="0"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	                             Interpréter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sz="2000" b="1" dirty="0"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	                             Sanctionner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sz="2000" b="1" dirty="0"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	                             Donner des leçons</a:t>
            </a:r>
            <a:endParaRPr lang="fr-FR" altLang="fr-FR" sz="2000" b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fr-FR" sz="2000" dirty="0"/>
          </a:p>
        </p:txBody>
      </p:sp>
      <p:pic>
        <p:nvPicPr>
          <p:cNvPr id="9218" name="Picture 2" descr="Médiation">
            <a:extLst>
              <a:ext uri="{FF2B5EF4-FFF2-40B4-BE49-F238E27FC236}">
                <a16:creationId xmlns:a16="http://schemas.microsoft.com/office/drawing/2014/main" id="{9C9F82DF-A937-4637-A14D-A06B2FF1D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3659" y="949656"/>
            <a:ext cx="2823586" cy="158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Graphic 6" descr="Famille">
            <a:extLst>
              <a:ext uri="{FF2B5EF4-FFF2-40B4-BE49-F238E27FC236}">
                <a16:creationId xmlns:a16="http://schemas.microsoft.com/office/drawing/2014/main" id="{9261CC3F-4CF0-432D-A480-2650A459E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9174" y="4341796"/>
            <a:ext cx="1846841" cy="184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42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60FF79-59E8-47E3-A6D8-ED01FFD5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2192694"/>
            <a:ext cx="3201366" cy="1315616"/>
          </a:xfrm>
        </p:spPr>
        <p:txBody>
          <a:bodyPr anchor="b">
            <a:normAutofit/>
          </a:bodyPr>
          <a:lstStyle/>
          <a:p>
            <a:pPr algn="ctr"/>
            <a:r>
              <a:rPr lang="fr-FR" sz="4000" b="1" kern="10" dirty="0"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Qui est le médiateur</a:t>
            </a:r>
            <a:endParaRPr lang="fr-FR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E77D61-B4D4-4337-B1C8-B4384C74D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185738" indent="-185738" eaLnBrk="1" hangingPunct="1">
              <a:spcBef>
                <a:spcPts val="0"/>
              </a:spcBef>
              <a:defRPr/>
            </a:pPr>
            <a:r>
              <a:rPr lang="fr-FR" sz="2000" b="1" dirty="0"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Tierce personne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fr-FR" sz="2000" b="1" dirty="0">
              <a:latin typeface="Times New Roman" panose="02020603050405020304" pitchFamily="18" charset="0"/>
              <a:ea typeface="ＭＳ Ｐゴシック" pitchFamily="-112" charset="-128"/>
              <a:cs typeface="Times New Roman" panose="02020603050405020304" pitchFamily="18" charset="0"/>
            </a:endParaRPr>
          </a:p>
          <a:p>
            <a:pPr marL="185738" indent="-185738" eaLnBrk="1" hangingPunct="1">
              <a:spcBef>
                <a:spcPts val="0"/>
              </a:spcBef>
              <a:defRPr/>
            </a:pPr>
            <a:r>
              <a:rPr lang="fr-FR" sz="2000" b="1" dirty="0"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Neutre, indépendante et impartiale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fr-FR" sz="2000" b="1" dirty="0">
              <a:latin typeface="Times New Roman" panose="02020603050405020304" pitchFamily="18" charset="0"/>
              <a:ea typeface="ＭＳ Ｐゴシック" pitchFamily="-112" charset="-128"/>
              <a:cs typeface="Times New Roman" panose="02020603050405020304" pitchFamily="18" charset="0"/>
            </a:endParaRPr>
          </a:p>
          <a:p>
            <a:pPr marL="185738" indent="-185738" eaLnBrk="1" hangingPunct="1">
              <a:spcBef>
                <a:spcPts val="0"/>
              </a:spcBef>
              <a:defRPr/>
            </a:pPr>
            <a:r>
              <a:rPr lang="fr-FR" sz="2000" b="1" dirty="0"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Respecte la confidentialité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fr-FR" sz="2000" b="1" dirty="0">
              <a:latin typeface="Times New Roman" panose="02020603050405020304" pitchFamily="18" charset="0"/>
              <a:ea typeface="ＭＳ Ｐゴシック" pitchFamily="-112" charset="-128"/>
              <a:cs typeface="Times New Roman" panose="02020603050405020304" pitchFamily="18" charset="0"/>
            </a:endParaRPr>
          </a:p>
          <a:p>
            <a:pPr marL="185738" indent="-185738" eaLnBrk="1" hangingPunct="1">
              <a:spcBef>
                <a:spcPts val="0"/>
              </a:spcBef>
              <a:defRPr/>
            </a:pPr>
            <a:r>
              <a:rPr lang="fr-FR" sz="2000" b="1" dirty="0"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Est formé à la médiation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fr-FR" sz="2000" b="1" dirty="0">
              <a:latin typeface="Times New Roman" panose="02020603050405020304" pitchFamily="18" charset="0"/>
              <a:ea typeface="ＭＳ Ｐゴシック" pitchFamily="-112" charset="-128"/>
              <a:cs typeface="Times New Roman" panose="02020603050405020304" pitchFamily="18" charset="0"/>
            </a:endParaRPr>
          </a:p>
          <a:p>
            <a:pPr marL="185738" indent="-185738" eaLnBrk="1" hangingPunct="1">
              <a:spcBef>
                <a:spcPts val="0"/>
              </a:spcBef>
              <a:defRPr/>
            </a:pPr>
            <a:r>
              <a:rPr lang="fr-FR" sz="2000" b="1" dirty="0"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Sert de canal d’expression, de porte parole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5" name="Picture 4" descr="Seul dans la foule">
            <a:extLst>
              <a:ext uri="{FF2B5EF4-FFF2-40B4-BE49-F238E27FC236}">
                <a16:creationId xmlns:a16="http://schemas.microsoft.com/office/drawing/2014/main" id="{DB7476E4-CFE7-4E53-B44C-AF27D229B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72" r="23581"/>
          <a:stretch/>
        </p:blipFill>
        <p:spPr>
          <a:xfrm>
            <a:off x="8699975" y="887970"/>
            <a:ext cx="3025303" cy="508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CF870F6-1914-4BE5-937D-A0798283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62" y="739954"/>
            <a:ext cx="3348492" cy="3387497"/>
          </a:xfrm>
        </p:spPr>
        <p:txBody>
          <a:bodyPr anchor="b">
            <a:normAutofit/>
          </a:bodyPr>
          <a:lstStyle/>
          <a:p>
            <a:pPr algn="ctr"/>
            <a:r>
              <a:rPr lang="fr-FR" sz="3700" b="1" kern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Les fondamentaux </a:t>
            </a:r>
            <a:br>
              <a:rPr lang="fr-FR" sz="3700" b="1" kern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fr-FR" sz="3700" b="1" kern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la médiation</a:t>
            </a:r>
            <a:endParaRPr lang="fr-FR" sz="37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CC1335-CAA6-4A82-9721-A4FC93592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408374"/>
            <a:ext cx="3025303" cy="5787154"/>
          </a:xfrm>
        </p:spPr>
        <p:txBody>
          <a:bodyPr anchor="ctr">
            <a:normAutofit/>
          </a:bodyPr>
          <a:lstStyle/>
          <a:p>
            <a:r>
              <a:rPr lang="fr-FR" altLang="fr-FR" sz="19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Indépendance</a:t>
            </a:r>
            <a:r>
              <a:rPr lang="fr-FR" altLang="fr-FR" sz="1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: tutélaire et culturelle </a:t>
            </a:r>
          </a:p>
          <a:p>
            <a:pPr marL="0" indent="0">
              <a:buNone/>
            </a:pPr>
            <a:endParaRPr lang="fr-FR" altLang="fr-FR" sz="19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fr-FR" altLang="fr-FR" sz="19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Neutralité</a:t>
            </a:r>
            <a:r>
              <a:rPr lang="fr-FR" altLang="fr-FR" sz="1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: quant à la solution adoptée par les parties </a:t>
            </a:r>
          </a:p>
          <a:p>
            <a:pPr marL="0" indent="0">
              <a:buNone/>
            </a:pPr>
            <a:endParaRPr lang="fr-FR" altLang="fr-FR" sz="19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fr-FR" altLang="fr-FR" sz="19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Impartialité</a:t>
            </a:r>
            <a:r>
              <a:rPr lang="fr-FR" altLang="fr-FR" sz="1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: par rapport aux valeurs et positionnements des parties </a:t>
            </a:r>
          </a:p>
          <a:p>
            <a:pPr marL="0" indent="0">
              <a:buNone/>
            </a:pPr>
            <a:endParaRPr lang="fr-FR" altLang="fr-FR" sz="19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fr-FR" altLang="fr-FR" sz="19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Confidentialité</a:t>
            </a:r>
            <a:r>
              <a:rPr lang="fr-FR" altLang="fr-FR" sz="1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: pour le médiateur et les parties qui adhèrent au principe selon des conditions qu’elles définissent ensemble</a:t>
            </a:r>
          </a:p>
          <a:p>
            <a:endParaRPr lang="fr-FR" sz="19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1A0D94E-9B36-4A20-A8CC-FD81D5FC3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8000" y="2227737"/>
            <a:ext cx="3187278" cy="212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975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Grand écran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Thème Office</vt:lpstr>
      <vt:lpstr>EVALUTEC – CREA 2M 1 rue de la Presse 42000 Saint-Etienne  </vt:lpstr>
      <vt:lpstr>La Médiation en Entreprise</vt:lpstr>
      <vt:lpstr>Les 3 composantes du conflit</vt:lpstr>
      <vt:lpstr>La résolution du conflit</vt:lpstr>
      <vt:lpstr>LA MEDIATION</vt:lpstr>
      <vt:lpstr>Objectifs de la médiation</vt:lpstr>
      <vt:lpstr>La médiation</vt:lpstr>
      <vt:lpstr>Qui est le médiateur</vt:lpstr>
      <vt:lpstr>Les fondamentaux   de la médiation</vt:lpstr>
      <vt:lpstr>Intérêts de la médiation  pour l'entreprise</vt:lpstr>
      <vt:lpstr>Applications en entreprise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Béatrice CHAPELAT</dc:creator>
  <cp:lastModifiedBy>Béatrice CHAPELAT</cp:lastModifiedBy>
  <cp:revision>4</cp:revision>
  <dcterms:created xsi:type="dcterms:W3CDTF">2021-10-04T07:38:05Z</dcterms:created>
  <dcterms:modified xsi:type="dcterms:W3CDTF">2022-03-30T14:14:15Z</dcterms:modified>
</cp:coreProperties>
</file>